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1" r:id="rId2"/>
    <p:sldId id="256" r:id="rId3"/>
    <p:sldId id="282" r:id="rId4"/>
    <p:sldId id="284" r:id="rId5"/>
    <p:sldId id="285" r:id="rId6"/>
    <p:sldId id="286" r:id="rId7"/>
    <p:sldId id="287" r:id="rId8"/>
    <p:sldId id="288" r:id="rId9"/>
    <p:sldId id="290" r:id="rId10"/>
    <p:sldId id="289" r:id="rId11"/>
    <p:sldId id="291" r:id="rId12"/>
    <p:sldId id="292" r:id="rId13"/>
    <p:sldId id="293" r:id="rId14"/>
    <p:sldId id="294" r:id="rId15"/>
    <p:sldId id="296" r:id="rId16"/>
    <p:sldId id="301" r:id="rId17"/>
    <p:sldId id="297" r:id="rId18"/>
    <p:sldId id="298" r:id="rId19"/>
    <p:sldId id="299" r:id="rId20"/>
    <p:sldId id="300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1E53"/>
    <a:srgbClr val="9E5E60"/>
    <a:srgbClr val="AE7071"/>
    <a:srgbClr val="72383B"/>
    <a:srgbClr val="6E4A36"/>
    <a:srgbClr val="898989"/>
    <a:srgbClr val="CBCBCB"/>
    <a:srgbClr val="D3D3D3"/>
    <a:srgbClr val="C5C5C5"/>
    <a:srgbClr val="797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13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52E32-2A55-6C4C-B27B-9061C980B36C}" type="datetimeFigureOut">
              <a:rPr lang="en-US" smtClean="0"/>
              <a:t>11/3/15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F1242-9EE0-1F4A-999F-A3E4CEDF9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5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live two lives.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F1242-9EE0-1F4A-999F-A3E4CEDF94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06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work that we do with love, compassion and care.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F1242-9EE0-1F4A-999F-A3E4CEDF94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11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There’s work like this already happening in our field.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F1242-9EE0-1F4A-999F-A3E4CEDF94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91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us in museum technology,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F1242-9EE0-1F4A-999F-A3E4CEDF94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83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Whose</a:t>
            </a:r>
            <a:r>
              <a:rPr lang="en-US" baseline="0" dirty="0" smtClean="0"/>
              <a:t> </a:t>
            </a:r>
            <a:r>
              <a:rPr lang="en-US" dirty="0" smtClean="0"/>
              <a:t>HISTORIES do we value?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F1242-9EE0-1F4A-999F-A3E4CEDF94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47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educational institutions,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F1242-9EE0-1F4A-999F-A3E4CEDF94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34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Finally, who gets to be REPRESENTED by their own, fully empowered choice?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F1242-9EE0-1F4A-999F-A3E4CEDF94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5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complicated work that requires time, effort and commitment.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F1242-9EE0-1F4A-999F-A3E4CEDF94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02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leave you with two calls to action: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F1242-9EE0-1F4A-999F-A3E4CEDF94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09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Then, after MCN commit to a regular conversation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F1242-9EE0-1F4A-999F-A3E4CEDF94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6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That’s all I ask, and I know you can do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F1242-9EE0-1F4A-999F-A3E4CEDF94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74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Outside of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F1242-9EE0-1F4A-999F-A3E4CEDF94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13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fight for a more just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F1242-9EE0-1F4A-999F-A3E4CEDF94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39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don’t want these two worlds to remain separate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F1242-9EE0-1F4A-999F-A3E4CEDF94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11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spaces are alienating for many of the people I’m close 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F1242-9EE0-1F4A-999F-A3E4CEDF94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42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 result, our institutions will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F1242-9EE0-1F4A-999F-A3E4CEDF94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82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let’s first talk about what an anti-oppression framework 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F1242-9EE0-1F4A-999F-A3E4CEDF94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46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example, as a man I benefit from male supremacy,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F1242-9EE0-1F4A-999F-A3E4CEDF94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97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framework examines and addresses everything from…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F1242-9EE0-1F4A-999F-A3E4CEDF94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5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9267" y="6445527"/>
            <a:ext cx="2624666" cy="330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b="0" i="0" kern="1200">
                <a:solidFill>
                  <a:srgbClr val="FFFFFF"/>
                </a:solidFill>
                <a:latin typeface="Avenir Heavy"/>
                <a:ea typeface="+mn-ea"/>
                <a:cs typeface="Avenir Heavy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spc="-150" dirty="0" smtClean="0"/>
              <a:t>#</a:t>
            </a:r>
            <a:r>
              <a:rPr lang="en-US" spc="-150" dirty="0" err="1" smtClean="0"/>
              <a:t>igniteMCN</a:t>
            </a:r>
            <a:r>
              <a:rPr lang="en-US" spc="-150" dirty="0" smtClean="0"/>
              <a:t> #MCN2015</a:t>
            </a:r>
            <a:endParaRPr lang="en-US" spc="-150" dirty="0"/>
          </a:p>
        </p:txBody>
      </p:sp>
    </p:spTree>
    <p:extLst>
      <p:ext uri="{BB962C8B-B14F-4D97-AF65-F5344CB8AC3E}">
        <p14:creationId xmlns:p14="http://schemas.microsoft.com/office/powerpoint/2010/main" val="143019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MCN_RGB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" y="6421216"/>
            <a:ext cx="1182310" cy="375242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253067" y="6445527"/>
            <a:ext cx="2624666" cy="330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b="0" i="0" kern="1200">
                <a:solidFill>
                  <a:srgbClr val="FFFFFF"/>
                </a:solidFill>
                <a:latin typeface="Avenir Heavy"/>
                <a:ea typeface="+mn-ea"/>
                <a:cs typeface="Avenir Heavy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spc="-150" dirty="0" smtClean="0"/>
              <a:t>#</a:t>
            </a:r>
            <a:r>
              <a:rPr lang="en-US" spc="-150" dirty="0" err="1" smtClean="0"/>
              <a:t>igniteMCN</a:t>
            </a:r>
            <a:r>
              <a:rPr lang="en-US" spc="-150" dirty="0" smtClean="0"/>
              <a:t> #MCN2015</a:t>
            </a:r>
            <a:endParaRPr lang="en-US" spc="-150" dirty="0"/>
          </a:p>
        </p:txBody>
      </p:sp>
    </p:spTree>
    <p:extLst>
      <p:ext uri="{BB962C8B-B14F-4D97-AF65-F5344CB8AC3E}">
        <p14:creationId xmlns:p14="http://schemas.microsoft.com/office/powerpoint/2010/main" val="71917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15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1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8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150">
          <a:solidFill>
            <a:srgbClr val="FFFFFF"/>
          </a:solidFill>
          <a:latin typeface="Avenir Heavy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spc="-150">
          <a:solidFill>
            <a:srgbClr val="FFFFFF"/>
          </a:solidFill>
          <a:latin typeface="Avenir Heavy"/>
          <a:ea typeface="+mn-ea"/>
          <a:cs typeface="Avenir Heavy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spc="-150">
          <a:solidFill>
            <a:srgbClr val="FFFFFF"/>
          </a:solidFill>
          <a:latin typeface="Avenir Heavy"/>
          <a:ea typeface="+mn-ea"/>
          <a:cs typeface="Avenir Heavy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spc="0">
          <a:solidFill>
            <a:srgbClr val="FFFFFF"/>
          </a:solidFill>
          <a:latin typeface="Avenir Heavy"/>
          <a:ea typeface="+mn-ea"/>
          <a:cs typeface="Avenir Heavy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spc="0">
          <a:solidFill>
            <a:srgbClr val="FFFFFF"/>
          </a:solidFill>
          <a:latin typeface="Avenir Heavy"/>
          <a:ea typeface="+mn-ea"/>
          <a:cs typeface="Avenir Heavy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spc="0">
          <a:solidFill>
            <a:srgbClr val="FFFFFF"/>
          </a:solidFill>
          <a:latin typeface="Avenir Heavy"/>
          <a:ea typeface="+mn-ea"/>
          <a:cs typeface="Avenir Heavy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MCN logo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934" y="4808172"/>
            <a:ext cx="6460066" cy="20498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9888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Towards an Anti-oppression museum manifesto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12533"/>
            <a:ext cx="7772400" cy="986347"/>
          </a:xfrm>
        </p:spPr>
        <p:txBody>
          <a:bodyPr>
            <a:normAutofit fontScale="92500" lnSpcReduction="20000"/>
          </a:bodyPr>
          <a:lstStyle/>
          <a:p>
            <a:r>
              <a:rPr lang="en-US" spc="-100" dirty="0" err="1" smtClean="0"/>
              <a:t>nikhil</a:t>
            </a:r>
            <a:r>
              <a:rPr lang="en-US" spc="-100" dirty="0" smtClean="0"/>
              <a:t> </a:t>
            </a:r>
            <a:r>
              <a:rPr lang="en-US" spc="-100" dirty="0" err="1" smtClean="0">
                <a:solidFill>
                  <a:srgbClr val="898989"/>
                </a:solidFill>
              </a:rPr>
              <a:t>trivedi</a:t>
            </a:r>
            <a:endParaRPr lang="en-US" spc="-100" dirty="0" smtClean="0">
              <a:solidFill>
                <a:srgbClr val="898989"/>
              </a:solidFill>
            </a:endParaRPr>
          </a:p>
          <a:p>
            <a:r>
              <a:rPr lang="en-US" spc="-100" dirty="0" smtClean="0"/>
              <a:t>Senior Systems Analyst, Art Institute of Chicago</a:t>
            </a:r>
          </a:p>
          <a:p>
            <a:r>
              <a:rPr lang="en-US" spc="-100" dirty="0" smtClean="0"/>
              <a:t>@</a:t>
            </a:r>
            <a:r>
              <a:rPr lang="en-US" spc="-100" dirty="0" err="1" smtClean="0"/>
              <a:t>nikhiltri</a:t>
            </a:r>
            <a:r>
              <a:rPr lang="en-US" spc="-100" dirty="0"/>
              <a:t> </a:t>
            </a:r>
            <a:r>
              <a:rPr lang="en-US" spc="-100" dirty="0" smtClean="0"/>
              <a:t>| </a:t>
            </a:r>
            <a:r>
              <a:rPr lang="en-US" spc="-100" dirty="0" err="1" smtClean="0"/>
              <a:t>nikhiltrivedi.com</a:t>
            </a:r>
            <a:endParaRPr lang="en-US" spc="-100" dirty="0"/>
          </a:p>
        </p:txBody>
      </p:sp>
    </p:spTree>
    <p:extLst>
      <p:ext uri="{BB962C8B-B14F-4D97-AF65-F5344CB8AC3E}">
        <p14:creationId xmlns:p14="http://schemas.microsoft.com/office/powerpoint/2010/main" val="225814724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9610" y="-100338"/>
            <a:ext cx="9390962" cy="7145021"/>
          </a:xfrm>
          <a:prstGeom prst="rect">
            <a:avLst/>
          </a:prstGeom>
          <a:solidFill>
            <a:srgbClr val="E5EDA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title="Audre Lorde, black woman with thick framed glasses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724" y="856518"/>
            <a:ext cx="5093766" cy="5093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7971" y="2258705"/>
            <a:ext cx="4618507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23232"/>
                </a:solidFill>
              </a:rPr>
              <a:t>“There is no such thing as a single-issue struggle because we do not live single-issue lives.”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8507" y="5154380"/>
            <a:ext cx="3795353" cy="795904"/>
          </a:xfrm>
        </p:spPr>
        <p:txBody>
          <a:bodyPr/>
          <a:lstStyle/>
          <a:p>
            <a:r>
              <a:rPr lang="en-US" dirty="0" err="1"/>
              <a:t>Audre</a:t>
            </a:r>
            <a:r>
              <a:rPr lang="en-US" dirty="0"/>
              <a:t> </a:t>
            </a:r>
            <a:r>
              <a:rPr lang="en-US" dirty="0" err="1" smtClean="0"/>
              <a:t>Lorde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35467" y="6781800"/>
            <a:ext cx="2446866" cy="4731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fade thruBlk="1"/>
      </p:transition>
    </mc:Choice>
    <mc:Fallback xmlns="">
      <p:transition xmlns:p14="http://schemas.microsoft.com/office/powerpoint/2010/main" advClick="0" advTm="15000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title="A package of stickers on a table. The stickers read &quot;you are beautiful.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172" y="0"/>
            <a:ext cx="10350172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5467" y="6781800"/>
            <a:ext cx="2446866" cy="4731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769982" y="6408426"/>
            <a:ext cx="6322702" cy="500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 spc="-15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 spc="-15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spc="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 spc="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 spc="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>
                <a:solidFill>
                  <a:srgbClr val="CBCBCB"/>
                </a:solidFill>
              </a:rPr>
              <a:t>Photo by Sarah-</a:t>
            </a:r>
            <a:r>
              <a:rPr lang="en-US" sz="2000" dirty="0" err="1" smtClean="0">
                <a:solidFill>
                  <a:srgbClr val="CBCBCB"/>
                </a:solidFill>
              </a:rPr>
              <a:t>Ji</a:t>
            </a:r>
            <a:r>
              <a:rPr lang="en-US" sz="2000" dirty="0">
                <a:solidFill>
                  <a:srgbClr val="CBCBCB"/>
                </a:solidFill>
              </a:rPr>
              <a:t>, </a:t>
            </a:r>
            <a:r>
              <a:rPr lang="en-US" sz="2000" dirty="0" err="1" smtClean="0">
                <a:solidFill>
                  <a:srgbClr val="CBCBCB"/>
                </a:solidFill>
              </a:rPr>
              <a:t>loveandstrugglephotos.com</a:t>
            </a:r>
            <a:endParaRPr lang="en-US" sz="2000" dirty="0">
              <a:solidFill>
                <a:srgbClr val="CBCB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fade thruBlk="1"/>
      </p:transition>
    </mc:Choice>
    <mc:Fallback xmlns="">
      <p:transition xmlns:p14="http://schemas.microsoft.com/office/powerpoint/2010/main" advClick="0" advTm="15000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9610" y="-100338"/>
            <a:ext cx="9390962" cy="7145021"/>
          </a:xfrm>
          <a:prstGeom prst="rect">
            <a:avLst/>
          </a:prstGeom>
          <a:solidFill>
            <a:srgbClr val="8888C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0998" y="5217143"/>
            <a:ext cx="4503045" cy="1577645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solidFill>
                  <a:srgbClr val="CDCDCD"/>
                </a:solidFill>
              </a:rPr>
              <a:t>Tanuja</a:t>
            </a:r>
            <a:r>
              <a:rPr lang="en-US" dirty="0" smtClean="0">
                <a:solidFill>
                  <a:srgbClr val="CDCDCD"/>
                </a:solidFill>
              </a:rPr>
              <a:t> </a:t>
            </a:r>
            <a:r>
              <a:rPr lang="en-US" dirty="0" err="1" smtClean="0">
                <a:solidFill>
                  <a:srgbClr val="CDCDCD"/>
                </a:solidFill>
              </a:rPr>
              <a:t>Jagernauth</a:t>
            </a:r>
            <a:r>
              <a:rPr lang="en-US" dirty="0" smtClean="0">
                <a:solidFill>
                  <a:srgbClr val="CDCDCD"/>
                </a:solidFill>
              </a:rPr>
              <a:t>, Prison Abolitionist, Artist, Healing Justice Organizer</a:t>
            </a:r>
            <a:endParaRPr lang="en-US" dirty="0">
              <a:solidFill>
                <a:srgbClr val="CDCDCD"/>
              </a:solidFill>
            </a:endParaRPr>
          </a:p>
        </p:txBody>
      </p:sp>
      <p:pic>
        <p:nvPicPr>
          <p:cNvPr id="5" name="Picture 4" title="Tanuja Jagernauth, South Asian woman with glasse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57"/>
          <a:stretch/>
        </p:blipFill>
        <p:spPr>
          <a:xfrm>
            <a:off x="-192435" y="-1"/>
            <a:ext cx="4169482" cy="6979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7046" y="1963661"/>
            <a:ext cx="4836603" cy="1470025"/>
          </a:xfrm>
        </p:spPr>
        <p:txBody>
          <a:bodyPr>
            <a:noAutofit/>
          </a:bodyPr>
          <a:lstStyle/>
          <a:p>
            <a:r>
              <a:rPr lang="en-US" sz="3800" dirty="0" smtClean="0"/>
              <a:t>“I love museums that respectfully hold a space for me to see aspects of myself, my history, my people without feeling like a museum piece, myself.”</a:t>
            </a:r>
            <a:endParaRPr lang="en-US" sz="3800" dirty="0"/>
          </a:p>
        </p:txBody>
      </p:sp>
      <p:sp>
        <p:nvSpPr>
          <p:cNvPr id="6" name="Rounded Rectangle 5"/>
          <p:cNvSpPr/>
          <p:nvPr/>
        </p:nvSpPr>
        <p:spPr>
          <a:xfrm>
            <a:off x="135467" y="6781800"/>
            <a:ext cx="2446866" cy="4731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fade thruBlk="1"/>
      </p:transition>
    </mc:Choice>
    <mc:Fallback xmlns="">
      <p:transition xmlns:p14="http://schemas.microsoft.com/office/powerpoint/2010/main" advClick="0" advTm="15000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9610" y="-100338"/>
            <a:ext cx="9390962" cy="7145021"/>
          </a:xfrm>
          <a:prstGeom prst="rect">
            <a:avLst/>
          </a:prstGeom>
          <a:solidFill>
            <a:srgbClr val="797D6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467" y="2130425"/>
            <a:ext cx="3726117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“There’s more value in how we wonder about things than what we know about them.”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365" y="5220279"/>
            <a:ext cx="3068567" cy="1193562"/>
          </a:xfrm>
        </p:spPr>
        <p:txBody>
          <a:bodyPr/>
          <a:lstStyle/>
          <a:p>
            <a:r>
              <a:rPr lang="en-US" dirty="0">
                <a:solidFill>
                  <a:srgbClr val="D3D3D3"/>
                </a:solidFill>
              </a:rPr>
              <a:t>Jim McDonald, Herbalist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5467" y="6781800"/>
            <a:ext cx="2446866" cy="4731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title="Jim McDonald, white man with long hai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4"/>
          <a:stretch/>
        </p:blipFill>
        <p:spPr>
          <a:xfrm>
            <a:off x="4066850" y="0"/>
            <a:ext cx="5572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fade thruBlk="1"/>
      </p:transition>
    </mc:Choice>
    <mc:Fallback xmlns="">
      <p:transition xmlns:p14="http://schemas.microsoft.com/office/powerpoint/2010/main" advClick="0" advTm="15000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title="A stack of pamphlets titled &quot;Violence Against Women &amp; Criminalization of Women Historical Timeline,&quot; with a sign offering &quot;take one.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451" y="0"/>
            <a:ext cx="10468613" cy="69364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5467" y="6781800"/>
            <a:ext cx="2446866" cy="4731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769982" y="6408426"/>
            <a:ext cx="6322702" cy="500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 spc="-15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 spc="-15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spc="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 spc="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 spc="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Photo by Sarah-</a:t>
            </a:r>
            <a:r>
              <a:rPr lang="en-US" sz="2000" dirty="0" err="1" smtClean="0">
                <a:solidFill>
                  <a:schemeClr val="tx1"/>
                </a:solidFill>
              </a:rPr>
              <a:t>Ji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loveandstrugglephotos.com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fade thruBlk="1"/>
      </p:transition>
    </mc:Choice>
    <mc:Fallback xmlns="">
      <p:transition xmlns:p14="http://schemas.microsoft.com/office/powerpoint/2010/main" advClick="0" advTm="15000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-128279"/>
            <a:ext cx="9237013" cy="7145021"/>
          </a:xfrm>
          <a:prstGeom prst="rect">
            <a:avLst/>
          </a:prstGeom>
          <a:solidFill>
            <a:srgbClr val="6E4A3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title="Tim Svenonius, white man with a beard and an ear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41"/>
          <a:stretch/>
        </p:blipFill>
        <p:spPr>
          <a:xfrm>
            <a:off x="-949360" y="-3484"/>
            <a:ext cx="4964893" cy="6861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2113" y="2130425"/>
            <a:ext cx="453247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“We are only here tonight because some time ago, someone collected </a:t>
            </a:r>
            <a:r>
              <a:rPr lang="en-US" dirty="0" smtClean="0"/>
              <a:t>something.”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3012" y="4762500"/>
            <a:ext cx="3723302" cy="1752600"/>
          </a:xfrm>
        </p:spPr>
        <p:txBody>
          <a:bodyPr/>
          <a:lstStyle/>
          <a:p>
            <a:r>
              <a:rPr lang="en-US" dirty="0">
                <a:solidFill>
                  <a:srgbClr val="D3D3D3"/>
                </a:solidFill>
              </a:rPr>
              <a:t>Tim </a:t>
            </a:r>
            <a:r>
              <a:rPr lang="en-US" dirty="0" err="1">
                <a:solidFill>
                  <a:srgbClr val="D3D3D3"/>
                </a:solidFill>
              </a:rPr>
              <a:t>Svenonius</a:t>
            </a:r>
            <a:r>
              <a:rPr lang="en-US" dirty="0">
                <a:solidFill>
                  <a:srgbClr val="D3D3D3"/>
                </a:solidFill>
              </a:rPr>
              <a:t>, </a:t>
            </a:r>
            <a:r>
              <a:rPr lang="en-US" dirty="0" err="1">
                <a:solidFill>
                  <a:srgbClr val="D3D3D3"/>
                </a:solidFill>
              </a:rPr>
              <a:t>IgniteMCN</a:t>
            </a:r>
            <a:r>
              <a:rPr lang="en-US" dirty="0">
                <a:solidFill>
                  <a:srgbClr val="D3D3D3"/>
                </a:solidFill>
              </a:rPr>
              <a:t> 2013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5467" y="6781800"/>
            <a:ext cx="2446866" cy="4731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fade thruBlk="1"/>
      </p:transition>
    </mc:Choice>
    <mc:Fallback xmlns="">
      <p:transition xmlns:p14="http://schemas.microsoft.com/office/powerpoint/2010/main" advClick="0" advTm="15000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-128279"/>
            <a:ext cx="9237013" cy="7145021"/>
          </a:xfrm>
          <a:prstGeom prst="rect">
            <a:avLst/>
          </a:prstGeom>
          <a:solidFill>
            <a:srgbClr val="37042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1192" y="2233049"/>
            <a:ext cx="4798115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“It is difficult to be in some museum exhibits and not connect their ‘artifacts’ to colonialism, genocide, rape, and murder.”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5729" y="5605720"/>
            <a:ext cx="4913577" cy="96952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 </a:t>
            </a:r>
            <a:r>
              <a:rPr lang="en-US" dirty="0" err="1"/>
              <a:t>Ni’Ja</a:t>
            </a:r>
            <a:r>
              <a:rPr lang="en-US" dirty="0"/>
              <a:t> Whitson, Queer Interdisciplinary Artist, Activist</a:t>
            </a:r>
          </a:p>
        </p:txBody>
      </p:sp>
      <p:pic>
        <p:nvPicPr>
          <p:cNvPr id="10" name="Picture 9" title="Ni'Ja Whitson, black woman as she moves through a dance performance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" t="-187" r="26592" b="187"/>
          <a:stretch/>
        </p:blipFill>
        <p:spPr>
          <a:xfrm>
            <a:off x="-995385" y="0"/>
            <a:ext cx="4733969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5467" y="6781800"/>
            <a:ext cx="2446866" cy="4731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0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fade thruBlk="1"/>
      </p:transition>
    </mc:Choice>
    <mc:Fallback xmlns="">
      <p:transition xmlns:p14="http://schemas.microsoft.com/office/powerpoint/2010/main" advClick="0" advTm="15000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title="A row of tiles of the Monument Quilt on display on the ground of a plaza as people look at them. The tile in the foreground reads &quot;you are NOT alone&quot; and &quot;you are stronger than you believe.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467" y="0"/>
            <a:ext cx="10404467" cy="68939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5467" y="6781800"/>
            <a:ext cx="2446866" cy="4731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769982" y="6408426"/>
            <a:ext cx="6322702" cy="500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 spc="-15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 spc="-15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spc="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 spc="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 spc="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>
                <a:solidFill>
                  <a:srgbClr val="000000"/>
                </a:solidFill>
              </a:rPr>
              <a:t>Photo by Sarah-</a:t>
            </a:r>
            <a:r>
              <a:rPr lang="en-US" sz="2000" dirty="0" err="1" smtClean="0">
                <a:solidFill>
                  <a:srgbClr val="000000"/>
                </a:solidFill>
              </a:rPr>
              <a:t>Ji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loveandstrugglephotos.com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fade thruBlk="1"/>
      </p:transition>
    </mc:Choice>
    <mc:Fallback xmlns="">
      <p:transition xmlns:p14="http://schemas.microsoft.com/office/powerpoint/2010/main" advClick="0" advTm="15000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title="Hundreds of people march down a city street in front of the Art Institute of Chicago wearing Chicago Teachers Union shirts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492" y="0"/>
            <a:ext cx="10327492" cy="685810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5467" y="6781800"/>
            <a:ext cx="2446866" cy="4731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769982" y="6408426"/>
            <a:ext cx="6322702" cy="500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 spc="-15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 spc="-15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spc="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 spc="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 spc="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Photo by Sarah-</a:t>
            </a:r>
            <a:r>
              <a:rPr lang="en-US" sz="2000" dirty="0" err="1" smtClean="0">
                <a:solidFill>
                  <a:schemeClr val="bg1"/>
                </a:solidFill>
              </a:rPr>
              <a:t>Ji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loveandstrugglephotos.com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fade thruBlk="1"/>
      </p:transition>
    </mc:Choice>
    <mc:Fallback xmlns="">
      <p:transition xmlns:p14="http://schemas.microsoft.com/office/powerpoint/2010/main" advClick="0" advTm="15000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-128279"/>
            <a:ext cx="9237013" cy="7145021"/>
          </a:xfrm>
          <a:prstGeom prst="rect">
            <a:avLst/>
          </a:prstGeom>
          <a:solidFill>
            <a:srgbClr val="9E5E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467" y="1694296"/>
            <a:ext cx="4034017" cy="1470025"/>
          </a:xfrm>
        </p:spPr>
        <p:txBody>
          <a:bodyPr>
            <a:normAutofit fontScale="90000"/>
          </a:bodyPr>
          <a:lstStyle/>
          <a:p>
            <a:r>
              <a:rPr lang="en-US" sz="4200" dirty="0"/>
              <a:t>“Reflection </a:t>
            </a: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>+ </a:t>
            </a:r>
            <a:r>
              <a:rPr lang="en-US" sz="4200" dirty="0"/>
              <a:t>Action </a:t>
            </a: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>= </a:t>
            </a:r>
            <a:r>
              <a:rPr lang="en-US" sz="4200" dirty="0"/>
              <a:t>Change”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94" y="4258215"/>
            <a:ext cx="2964664" cy="783077"/>
          </a:xfrm>
        </p:spPr>
        <p:txBody>
          <a:bodyPr/>
          <a:lstStyle/>
          <a:p>
            <a:r>
              <a:rPr lang="en-US" dirty="0">
                <a:solidFill>
                  <a:srgbClr val="CBCBCB"/>
                </a:solidFill>
              </a:rPr>
              <a:t>Paulo </a:t>
            </a:r>
            <a:r>
              <a:rPr lang="en-US" dirty="0" err="1">
                <a:solidFill>
                  <a:srgbClr val="CBCBCB"/>
                </a:solidFill>
              </a:rPr>
              <a:t>Freire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5467" y="6781800"/>
            <a:ext cx="2446866" cy="4731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title="Paulo Freire, Brazilian man with a long greying beard and thin hair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/>
          <a:stretch/>
        </p:blipFill>
        <p:spPr>
          <a:xfrm>
            <a:off x="4336264" y="-69759"/>
            <a:ext cx="5939911" cy="692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fade thruBlk="1"/>
      </p:transition>
    </mc:Choice>
    <mc:Fallback xmlns="">
      <p:transition xmlns:p14="http://schemas.microsoft.com/office/powerpoint/2010/main" advClick="0" advTm="15000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This is your first slide.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(Notice the little 15-second timer at the bottom. You don’t have to keep it there if you don’t want to.)</a:t>
            </a:r>
            <a:endParaRPr lang="en-US" dirty="0"/>
          </a:p>
        </p:txBody>
      </p:sp>
      <p:pic>
        <p:nvPicPr>
          <p:cNvPr id="7" name="Picture 6" title="My co-worker Tin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261" y="-1469710"/>
            <a:ext cx="5177864" cy="8353366"/>
          </a:xfrm>
          <a:prstGeom prst="rect">
            <a:avLst/>
          </a:prstGeom>
        </p:spPr>
      </p:pic>
      <p:pic>
        <p:nvPicPr>
          <p:cNvPr id="13" name="Picture 12" title="nikhi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69" y="26424"/>
            <a:ext cx="3593296" cy="7773340"/>
          </a:xfrm>
          <a:prstGeom prst="rect">
            <a:avLst/>
          </a:prstGeom>
        </p:spPr>
      </p:pic>
      <p:pic>
        <p:nvPicPr>
          <p:cNvPr id="8" name="Picture 7" title="My co-worker Stefano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7" r="15857"/>
          <a:stretch/>
        </p:blipFill>
        <p:spPr>
          <a:xfrm>
            <a:off x="4669823" y="25656"/>
            <a:ext cx="2334910" cy="6858000"/>
          </a:xfrm>
          <a:prstGeom prst="rect">
            <a:avLst/>
          </a:prstGeom>
        </p:spPr>
      </p:pic>
      <p:pic>
        <p:nvPicPr>
          <p:cNvPr id="5" name="Picture 4" title="My co-worker Brent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0"/>
          <a:stretch/>
        </p:blipFill>
        <p:spPr>
          <a:xfrm>
            <a:off x="-795397" y="25656"/>
            <a:ext cx="2899384" cy="736725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5467" y="6781800"/>
            <a:ext cx="2446866" cy="4731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7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fade thruBlk="1"/>
      </p:transition>
    </mc:Choice>
    <mc:Fallback xmlns="">
      <p:transition xmlns:p14="http://schemas.microsoft.com/office/powerpoint/2010/main" advClick="0" advTm="15000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&#10;" title="A large crowd gathers in front of the Mayor's office in Chicago. A statue in the foreground holds a sign that reads &quot;Black Lives Matter.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5980" cy="686847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5467" y="6781800"/>
            <a:ext cx="2446866" cy="4731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769982" y="6408426"/>
            <a:ext cx="6322702" cy="500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 spc="-15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 spc="-15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spc="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 spc="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 spc="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Photo by Sarah-</a:t>
            </a:r>
            <a:r>
              <a:rPr lang="en-US" sz="2000" dirty="0" err="1" smtClean="0">
                <a:solidFill>
                  <a:schemeClr val="bg1"/>
                </a:solidFill>
              </a:rPr>
              <a:t>Ji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loveandstrugglephotos.com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fade thruBlk="1"/>
      </p:transition>
    </mc:Choice>
    <mc:Fallback xmlns="">
      <p:transition xmlns:p14="http://schemas.microsoft.com/office/powerpoint/2010/main" advClick="0" advTm="15000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MCN logo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934" y="4808172"/>
            <a:ext cx="6460066" cy="20498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98880"/>
            <a:ext cx="7772400" cy="1362075"/>
          </a:xfrm>
        </p:spPr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12533"/>
            <a:ext cx="7772400" cy="986347"/>
          </a:xfrm>
        </p:spPr>
        <p:txBody>
          <a:bodyPr>
            <a:normAutofit fontScale="92500" lnSpcReduction="20000"/>
          </a:bodyPr>
          <a:lstStyle/>
          <a:p>
            <a:r>
              <a:rPr lang="en-US" spc="-100" dirty="0" err="1" smtClean="0"/>
              <a:t>nikhil</a:t>
            </a:r>
            <a:r>
              <a:rPr lang="en-US" spc="-100" dirty="0" smtClean="0"/>
              <a:t> </a:t>
            </a:r>
            <a:r>
              <a:rPr lang="en-US" spc="-100" dirty="0" err="1" smtClean="0"/>
              <a:t>trivedi</a:t>
            </a:r>
            <a:endParaRPr lang="en-US" spc="-100" dirty="0" smtClean="0"/>
          </a:p>
          <a:p>
            <a:r>
              <a:rPr lang="en-US" spc="-100" dirty="0" smtClean="0"/>
              <a:t>Senior Systems Analyst, Art Institute of Chicago</a:t>
            </a:r>
          </a:p>
          <a:p>
            <a:r>
              <a:rPr lang="en-US" spc="-100" dirty="0" smtClean="0"/>
              <a:t>@</a:t>
            </a:r>
            <a:r>
              <a:rPr lang="en-US" spc="-100" dirty="0" err="1" smtClean="0"/>
              <a:t>nikhiltri</a:t>
            </a:r>
            <a:r>
              <a:rPr lang="en-US" spc="-100" dirty="0"/>
              <a:t> </a:t>
            </a:r>
            <a:r>
              <a:rPr lang="en-US" spc="-100" dirty="0" smtClean="0"/>
              <a:t>| </a:t>
            </a:r>
            <a:r>
              <a:rPr lang="en-US" spc="-100" dirty="0" err="1" smtClean="0"/>
              <a:t>nikhiltrivedi.com</a:t>
            </a:r>
            <a:endParaRPr lang="en-US" spc="-100" dirty="0"/>
          </a:p>
        </p:txBody>
      </p:sp>
    </p:spTree>
    <p:extLst>
      <p:ext uri="{BB962C8B-B14F-4D97-AF65-F5344CB8AC3E}">
        <p14:creationId xmlns:p14="http://schemas.microsoft.com/office/powerpoint/2010/main" val="18399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 thruBlk="1"/>
      </p:transition>
    </mc:Choice>
    <mc:Fallback xmlns="">
      <p:transition xmlns:p14="http://schemas.microsoft.com/office/powerpoint/2010/main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This is your second slide.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(And so on.)</a:t>
            </a:r>
            <a:endParaRPr lang="en-US" dirty="0"/>
          </a:p>
        </p:txBody>
      </p:sp>
      <p:pic>
        <p:nvPicPr>
          <p:cNvPr id="4" name="Picture 3" title="Me with a group of friends on New Year's Ev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5467" y="6781800"/>
            <a:ext cx="2446866" cy="4731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8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fade thruBlk="1"/>
      </p:transition>
    </mc:Choice>
    <mc:Fallback xmlns="">
      <p:transition xmlns:p14="http://schemas.microsoft.com/office/powerpoint/2010/main" advClick="0" advTm="15000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title="Me holding a sign at a rally that reads &quot;Black Lives Matter&quot; in English and Gujarati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5467" y="6781800"/>
            <a:ext cx="2446866" cy="4731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9982" y="6408426"/>
            <a:ext cx="6322702" cy="500886"/>
          </a:xfrm>
        </p:spPr>
        <p:txBody>
          <a:bodyPr>
            <a:normAutofit fontScale="92500"/>
          </a:bodyPr>
          <a:lstStyle/>
          <a:p>
            <a:pPr algn="r"/>
            <a:r>
              <a:rPr lang="en-US" sz="2000" dirty="0" smtClean="0">
                <a:solidFill>
                  <a:srgbClr val="CBCBCB"/>
                </a:solidFill>
              </a:rPr>
              <a:t>Photo by Kelly Hayes</a:t>
            </a:r>
            <a:r>
              <a:rPr lang="en-US" sz="2000" dirty="0">
                <a:solidFill>
                  <a:srgbClr val="CBCBCB"/>
                </a:solidFill>
              </a:rPr>
              <a:t>, </a:t>
            </a:r>
            <a:r>
              <a:rPr lang="en-US" sz="2000" dirty="0" err="1" smtClean="0">
                <a:solidFill>
                  <a:srgbClr val="CBCBCB"/>
                </a:solidFill>
              </a:rPr>
              <a:t>transformativespaces.org</a:t>
            </a:r>
            <a:r>
              <a:rPr lang="en-US" sz="2000" dirty="0" smtClean="0">
                <a:solidFill>
                  <a:srgbClr val="CBCBCB"/>
                </a:solidFill>
              </a:rPr>
              <a:t>, @</a:t>
            </a:r>
            <a:r>
              <a:rPr lang="en-US" sz="2000" dirty="0" err="1" smtClean="0">
                <a:solidFill>
                  <a:srgbClr val="CBCBCB"/>
                </a:solidFill>
              </a:rPr>
              <a:t>bullhorngirl</a:t>
            </a:r>
            <a:endParaRPr lang="en-US" sz="2000" dirty="0">
              <a:solidFill>
                <a:srgbClr val="CBCB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fade thruBlk="1"/>
      </p:transition>
    </mc:Choice>
    <mc:Fallback xmlns="">
      <p:transition xmlns:p14="http://schemas.microsoft.com/office/powerpoint/2010/main" advClick="0" advTm="15000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title="&quot;Black Lives Matter&quot; written in chalk in large letters on a public Picasso statue in Chicago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5467" y="6781800"/>
            <a:ext cx="2446866" cy="4731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769982" y="6408426"/>
            <a:ext cx="6322702" cy="500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 spc="-15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 spc="-15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spc="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 spc="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 spc="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Photo by Timothy Bradford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fade thruBlk="1"/>
      </p:transition>
    </mc:Choice>
    <mc:Fallback xmlns="">
      <p:transition xmlns:p14="http://schemas.microsoft.com/office/powerpoint/2010/main" advClick="0" advTm="15000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-128279"/>
            <a:ext cx="9237013" cy="7145021"/>
          </a:xfrm>
          <a:prstGeom prst="rect">
            <a:avLst/>
          </a:prstGeom>
          <a:solidFill>
            <a:srgbClr val="551E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6655" y="2228893"/>
            <a:ext cx="4798115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“There are so many kids in this country who… think to themselves, well, that’s not a place for me, for someone who looks like </a:t>
            </a:r>
            <a:r>
              <a:rPr lang="en-US" dirty="0" smtClean="0"/>
              <a:t>me.</a:t>
            </a:r>
            <a:r>
              <a:rPr lang="en-US" dirty="0"/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1192" y="5642104"/>
            <a:ext cx="4913577" cy="96952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 </a:t>
            </a:r>
            <a:r>
              <a:rPr lang="en-US" dirty="0" smtClean="0"/>
              <a:t>Michelle Obama, First Lady of the United States of America</a:t>
            </a:r>
            <a:endParaRPr lang="en-US" dirty="0"/>
          </a:p>
        </p:txBody>
      </p:sp>
      <p:pic>
        <p:nvPicPr>
          <p:cNvPr id="4" name="Picture 3" title="Michelle Obama, First Lady of the United States of America, 2013 official portrai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310" y="0"/>
            <a:ext cx="4563502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5467" y="6781800"/>
            <a:ext cx="2446866" cy="4731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fade thruBlk="1"/>
      </p:transition>
    </mc:Choice>
    <mc:Fallback xmlns="">
      <p:transition xmlns:p14="http://schemas.microsoft.com/office/powerpoint/2010/main" advClick="0" advTm="15000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53949" y="-128279"/>
            <a:ext cx="9390962" cy="7145021"/>
          </a:xfrm>
          <a:prstGeom prst="rect">
            <a:avLst/>
          </a:prstGeom>
          <a:solidFill>
            <a:srgbClr val="0E30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072" y="2130425"/>
            <a:ext cx="4426068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“I observe how youth of color are treated in the space, because it affects whether or not I view it as welcoming of part of my community.”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072" y="5517240"/>
            <a:ext cx="4426068" cy="1264560"/>
          </a:xfrm>
        </p:spPr>
        <p:txBody>
          <a:bodyPr/>
          <a:lstStyle/>
          <a:p>
            <a:r>
              <a:rPr lang="en-US" dirty="0" err="1"/>
              <a:t>Shonettia</a:t>
            </a:r>
            <a:r>
              <a:rPr lang="en-US" dirty="0"/>
              <a:t> Monique, Healing Justice Activist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5467" y="6781800"/>
            <a:ext cx="2446866" cy="4731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title="Shonettia Monique, black woman standing next to a brick wall wearing a shirt that reads &quot;Legendary.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577" y="-16184"/>
            <a:ext cx="4170423" cy="687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fade thruBlk="1"/>
      </p:transition>
    </mc:Choice>
    <mc:Fallback xmlns="">
      <p:transition xmlns:p14="http://schemas.microsoft.com/office/powerpoint/2010/main" advClick="0" advTm="15000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title="A banner that reads &quot;Feminism is cool.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75" y="-1"/>
            <a:ext cx="10378809" cy="69261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5467" y="6781800"/>
            <a:ext cx="2446866" cy="4731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769982" y="6408426"/>
            <a:ext cx="6322702" cy="500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 spc="-15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 spc="-15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spc="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 spc="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 spc="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>
                <a:solidFill>
                  <a:srgbClr val="898989"/>
                </a:solidFill>
              </a:rPr>
              <a:t>Photo </a:t>
            </a:r>
            <a:r>
              <a:rPr lang="en-US" sz="2000" dirty="0">
                <a:solidFill>
                  <a:srgbClr val="898989"/>
                </a:solidFill>
              </a:rPr>
              <a:t>by </a:t>
            </a:r>
            <a:r>
              <a:rPr lang="en-US" sz="2000" dirty="0" err="1">
                <a:solidFill>
                  <a:srgbClr val="898989"/>
                </a:solidFill>
              </a:rPr>
              <a:t>M.Belickis</a:t>
            </a:r>
            <a:r>
              <a:rPr lang="en-US" sz="2000" dirty="0">
                <a:solidFill>
                  <a:srgbClr val="898989"/>
                </a:solidFill>
              </a:rPr>
              <a:t>, </a:t>
            </a:r>
            <a:r>
              <a:rPr lang="en-US" sz="2000" dirty="0" err="1">
                <a:solidFill>
                  <a:srgbClr val="898989"/>
                </a:solidFill>
              </a:rPr>
              <a:t>etsy.com</a:t>
            </a:r>
            <a:r>
              <a:rPr lang="en-US" sz="2000" dirty="0">
                <a:solidFill>
                  <a:srgbClr val="898989"/>
                </a:solidFill>
              </a:rPr>
              <a:t>/shop/</a:t>
            </a:r>
            <a:r>
              <a:rPr lang="en-US" sz="2000" dirty="0" err="1">
                <a:solidFill>
                  <a:srgbClr val="898989"/>
                </a:solidFill>
              </a:rPr>
              <a:t>ModernGirlBlitz</a:t>
            </a:r>
            <a:endParaRPr lang="en-US" sz="20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fade thruBlk="1"/>
      </p:transition>
    </mc:Choice>
    <mc:Fallback xmlns="">
      <p:transition xmlns:p14="http://schemas.microsoft.com/office/powerpoint/2010/main" advClick="0" advTm="15000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30925" y="-269381"/>
            <a:ext cx="9788667" cy="733743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diagram of an iceberg, where the part above the water is labelled &quot;Individual&quot; and the part below the water is separated into two sections. The part closest to the water's surface is labelled &quot;Systemic&quot; and the deepest part of the iceberg is labelled &quot;Cultural.&quot; The entire iceberg is split in half, with the left side labelled &quot;Conscious&quot; and the right side labelled &quot;Unconscious.&quot;" title="The Iceberg of Oppress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7" y="0"/>
            <a:ext cx="6840325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5467" y="6781800"/>
            <a:ext cx="2446866" cy="4731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769982" y="6408426"/>
            <a:ext cx="6322702" cy="500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 spc="-15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 spc="-15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spc="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 spc="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 spc="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>
                <a:solidFill>
                  <a:srgbClr val="898989"/>
                </a:solidFill>
              </a:rPr>
              <a:t>AORTA </a:t>
            </a:r>
            <a:r>
              <a:rPr lang="en-US" sz="2000" dirty="0">
                <a:solidFill>
                  <a:srgbClr val="898989"/>
                </a:solidFill>
              </a:rPr>
              <a:t>Collective's Iceberg of Oppression</a:t>
            </a:r>
          </a:p>
        </p:txBody>
      </p:sp>
    </p:spTree>
    <p:extLst>
      <p:ext uri="{BB962C8B-B14F-4D97-AF65-F5344CB8AC3E}">
        <p14:creationId xmlns:p14="http://schemas.microsoft.com/office/powerpoint/2010/main" val="9119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fade thruBlk="1"/>
      </p:transition>
    </mc:Choice>
    <mc:Fallback xmlns="">
      <p:transition xmlns:p14="http://schemas.microsoft.com/office/powerpoint/2010/main" advClick="0" advTm="15000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5687</TotalTime>
  <Words>571</Words>
  <Application>Microsoft Macintosh PowerPoint</Application>
  <PresentationFormat>On-screen Show (4:3)</PresentationFormat>
  <Paragraphs>75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Towards an Anti-oppression museum manifesto</vt:lpstr>
      <vt:lpstr>This is your first slide.</vt:lpstr>
      <vt:lpstr>This is your second slide.</vt:lpstr>
      <vt:lpstr>PowerPoint Presentation</vt:lpstr>
      <vt:lpstr>PowerPoint Presentation</vt:lpstr>
      <vt:lpstr>“There are so many kids in this country who… think to themselves, well, that’s not a place for me, for someone who looks like me.”</vt:lpstr>
      <vt:lpstr>“I observe how youth of color are treated in the space, because it affects whether or not I view it as welcoming of part of my community.”</vt:lpstr>
      <vt:lpstr>PowerPoint Presentation</vt:lpstr>
      <vt:lpstr>PowerPoint Presentation</vt:lpstr>
      <vt:lpstr>“There is no such thing as a single-issue struggle because we do not live single-issue lives.”</vt:lpstr>
      <vt:lpstr>PowerPoint Presentation</vt:lpstr>
      <vt:lpstr>“I love museums that respectfully hold a space for me to see aspects of myself, my history, my people without feeling like a museum piece, myself.”</vt:lpstr>
      <vt:lpstr>“There’s more value in how we wonder about things than what we know about them.”</vt:lpstr>
      <vt:lpstr>PowerPoint Presentation</vt:lpstr>
      <vt:lpstr>“We are only here tonight because some time ago, someone collected something.”</vt:lpstr>
      <vt:lpstr>“It is difficult to be in some museum exhibits and not connect their ‘artifacts’ to colonialism, genocide, rape, and murder.”</vt:lpstr>
      <vt:lpstr>PowerPoint Presentation</vt:lpstr>
      <vt:lpstr>PowerPoint Presentation</vt:lpstr>
      <vt:lpstr>“Reflection  + Action  = Change”</vt:lpstr>
      <vt:lpstr>PowerPoint Presentation</vt:lpstr>
      <vt:lpstr>Thanks!</vt:lpstr>
    </vt:vector>
  </TitlesOfParts>
  <Company>Blanton Museum of Art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Koven Smith</dc:creator>
  <cp:lastModifiedBy>AIC</cp:lastModifiedBy>
  <cp:revision>44</cp:revision>
  <dcterms:created xsi:type="dcterms:W3CDTF">2015-10-27T20:01:32Z</dcterms:created>
  <dcterms:modified xsi:type="dcterms:W3CDTF">2015-11-04T06:31:39Z</dcterms:modified>
</cp:coreProperties>
</file>